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4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75B51-B60A-4DA2-9CDA-725AA978DB38}" type="datetimeFigureOut">
              <a:rPr lang="cs-CZ" smtClean="0"/>
              <a:pPr/>
              <a:t>22.5.2008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9611F-BBAD-412E-A999-9DD0EDC48A5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9611F-BBAD-412E-A999-9DD0EDC48A57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171A60-B6B6-47F4-8851-3CE21FA91BF6}" type="datetime1">
              <a:rPr lang="cs-CZ" smtClean="0"/>
              <a:pPr/>
              <a:t>22.5.2008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2E9E9D-D2A9-49E2-BC43-8EA1E521E6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CBCAD-8406-47C7-BF4B-08A8B19AD753}" type="datetime1">
              <a:rPr lang="cs-CZ" smtClean="0"/>
              <a:pPr/>
              <a:t>22.5.2008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9E9D-D2A9-49E2-BC43-8EA1E521E6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F3908-5BB4-45C9-AA39-E0BA0C2183A7}" type="datetime1">
              <a:rPr lang="cs-CZ" smtClean="0"/>
              <a:pPr/>
              <a:t>22.5.2008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9E9D-D2A9-49E2-BC43-8EA1E521E6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D9C7E-D5F7-4B11-8C1E-BF238736667C}" type="datetime1">
              <a:rPr lang="cs-CZ" smtClean="0"/>
              <a:pPr/>
              <a:t>22.5.2008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9E9D-D2A9-49E2-BC43-8EA1E521E6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C9915-71F1-4F3E-83F8-85F8AC270DDA}" type="datetime1">
              <a:rPr lang="cs-CZ" smtClean="0"/>
              <a:pPr/>
              <a:t>22.5.2008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9E9D-D2A9-49E2-BC43-8EA1E521E6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29AB-3821-4467-ACFF-7939DF26847E}" type="datetime1">
              <a:rPr lang="cs-CZ" smtClean="0"/>
              <a:pPr/>
              <a:t>22.5.2008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9E9D-D2A9-49E2-BC43-8EA1E521E6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376A67-AEAD-4B47-93D1-7AD9F9718E5E}" type="datetime1">
              <a:rPr lang="cs-CZ" smtClean="0"/>
              <a:pPr/>
              <a:t>22.5.2008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9E9D-D2A9-49E2-BC43-8EA1E521E6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8AC9C-DB03-4B59-8F68-402E736DDE28}" type="datetime1">
              <a:rPr lang="cs-CZ" smtClean="0"/>
              <a:pPr/>
              <a:t>22.5.2008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9E9D-D2A9-49E2-BC43-8EA1E521E6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91076-9F0B-42AB-8C3F-B0D2CA1D440A}" type="datetime1">
              <a:rPr lang="cs-CZ" smtClean="0"/>
              <a:pPr/>
              <a:t>22.5.2008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9E9D-D2A9-49E2-BC43-8EA1E521E6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2D2085-A505-4E5D-ABD4-520830525CD2}" type="datetime1">
              <a:rPr lang="cs-CZ" smtClean="0"/>
              <a:pPr/>
              <a:t>22.5.2008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E9E9D-D2A9-49E2-BC43-8EA1E521E6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E4C675-B314-40F4-9BD8-EB5D5D955B5B}" type="datetime1">
              <a:rPr lang="cs-CZ" smtClean="0"/>
              <a:pPr/>
              <a:t>22.5.2008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2E9E9D-D2A9-49E2-BC43-8EA1E521E6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4B605F-6839-4409-9620-800E4AD2CF42}" type="datetime1">
              <a:rPr lang="cs-CZ" smtClean="0"/>
              <a:pPr/>
              <a:t>22.5.2008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2E9E9D-D2A9-49E2-BC43-8EA1E521E6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apis/youtube/overview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Závislost sledovanosti videa na vybraných atributech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 </a:t>
            </a:r>
            <a:r>
              <a:rPr lang="cs-CZ" dirty="0" err="1" smtClean="0"/>
              <a:t>Šaršon</a:t>
            </a:r>
            <a:endParaRPr lang="cs-CZ" dirty="0" smtClean="0"/>
          </a:p>
          <a:p>
            <a:r>
              <a:rPr lang="cs-CZ" dirty="0" smtClean="0"/>
              <a:t>Milan Jaška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9E9D-D2A9-49E2-BC43-8EA1E521E671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Dobývání znalostí, MFF UK, 2008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 toho plyne pro uživatele, který chce publikovat videa?</a:t>
            </a:r>
          </a:p>
          <a:p>
            <a:pPr lvl="1"/>
            <a:r>
              <a:rPr lang="cs-CZ" dirty="0" smtClean="0"/>
              <a:t>měl by video přidělovat klíčová slova, pokud možno z co nejběžnějšího jazyka</a:t>
            </a:r>
          </a:p>
          <a:p>
            <a:pPr lvl="1"/>
            <a:r>
              <a:rPr lang="cs-CZ" dirty="0" smtClean="0"/>
              <a:t>měl by odkaz na publikované video poslat co nejvíce kamarádům stejného vkusu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kamarádi by měli hodnotit, a to pokud možno co nejvíce kladně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a také by měli psát komentáře...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... a potom bude mít video šanci být jedním z těch, které mají vysokou sledovanost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9E9D-D2A9-49E2-BC43-8EA1E521E67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výsledků II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Analýza závislosti počtu zobrazení videí na </a:t>
            </a:r>
            <a:r>
              <a:rPr lang="cs-CZ" dirty="0" err="1" smtClean="0"/>
              <a:t>YouTube.com</a:t>
            </a:r>
            <a:r>
              <a:rPr lang="cs-CZ" dirty="0" smtClean="0"/>
              <a:t> na vybraných atributech</a:t>
            </a:r>
          </a:p>
          <a:p>
            <a:pPr lvl="1"/>
            <a:r>
              <a:rPr lang="cs-CZ" dirty="0" smtClean="0"/>
              <a:t>počet hodnotících</a:t>
            </a:r>
          </a:p>
          <a:p>
            <a:pPr lvl="1"/>
            <a:r>
              <a:rPr lang="cs-CZ" dirty="0" smtClean="0"/>
              <a:t>průměrné hodnocení</a:t>
            </a:r>
          </a:p>
          <a:p>
            <a:pPr lvl="1"/>
            <a:r>
              <a:rPr lang="cs-CZ" dirty="0" smtClean="0"/>
              <a:t>počet textových komentářů</a:t>
            </a:r>
          </a:p>
          <a:p>
            <a:pPr lvl="1"/>
            <a:r>
              <a:rPr lang="cs-CZ" dirty="0" smtClean="0"/>
              <a:t>počet klíčových slov</a:t>
            </a:r>
          </a:p>
          <a:p>
            <a:pPr lvl="1"/>
            <a:r>
              <a:rPr lang="cs-CZ" dirty="0" smtClean="0"/>
              <a:t>počet uživatelů, kteří mají video v oblíbených položkách</a:t>
            </a:r>
          </a:p>
          <a:p>
            <a:pPr lvl="1"/>
            <a:r>
              <a:rPr lang="cs-CZ" dirty="0" smtClean="0"/>
              <a:t>počet dní od publikace videa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Zajímají nás spíše vyšší řády sledovanosti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úlohy a cíl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9E9D-D2A9-49E2-BC43-8EA1E521E67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Dobývání znalostí, MFF UK, 2008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Prostředky</a:t>
            </a:r>
          </a:p>
          <a:p>
            <a:pPr lvl="1"/>
            <a:r>
              <a:rPr lang="cs-CZ" dirty="0" err="1" smtClean="0"/>
              <a:t>YouTube</a:t>
            </a:r>
            <a:r>
              <a:rPr lang="cs-CZ" dirty="0" smtClean="0"/>
              <a:t> API</a:t>
            </a:r>
          </a:p>
          <a:p>
            <a:pPr lvl="2"/>
            <a:r>
              <a:rPr lang="cs-CZ" dirty="0" smtClean="0">
                <a:hlinkClick r:id="rId2"/>
              </a:rPr>
              <a:t>http://code.google.com/apis/youtube/overview.html</a:t>
            </a:r>
            <a:endParaRPr lang="cs-CZ" dirty="0" smtClean="0"/>
          </a:p>
          <a:p>
            <a:pPr lvl="1"/>
            <a:r>
              <a:rPr lang="cs-CZ" dirty="0" smtClean="0"/>
              <a:t>PHP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Získávání (aspoň trochu náhodně vybraných) dat</a:t>
            </a:r>
          </a:p>
          <a:p>
            <a:pPr lvl="1"/>
            <a:r>
              <a:rPr lang="cs-CZ" dirty="0" smtClean="0"/>
              <a:t>API nenabízí možnost vybírat náhodná data</a:t>
            </a:r>
          </a:p>
          <a:p>
            <a:pPr lvl="1"/>
            <a:r>
              <a:rPr lang="cs-CZ" dirty="0" smtClean="0"/>
              <a:t>náhodný výběr 100 slov delších než 2 znaky z téměř 2300 nejpoužívanějších anglických slov</a:t>
            </a:r>
          </a:p>
          <a:p>
            <a:pPr lvl="2"/>
            <a:r>
              <a:rPr lang="cs-CZ" dirty="0" smtClean="0"/>
              <a:t>odstranění větší části předložek, spojek, atd.</a:t>
            </a:r>
          </a:p>
          <a:p>
            <a:pPr lvl="1"/>
            <a:r>
              <a:rPr lang="cs-CZ" dirty="0" smtClean="0"/>
              <a:t>pro každé z těchto slov seznam 1000 videí s nejvyšší sledovaností i s jejich atributy</a:t>
            </a:r>
          </a:p>
          <a:p>
            <a:pPr lvl="1"/>
            <a:r>
              <a:rPr lang="cs-CZ" dirty="0" smtClean="0"/>
              <a:t>výsledkem je přibližně 94 000 záznamů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9E9D-D2A9-49E2-BC43-8EA1E521E67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Dobývání znalostí, MFF UK, 2008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Prostředky</a:t>
            </a:r>
          </a:p>
          <a:p>
            <a:pPr lvl="1"/>
            <a:r>
              <a:rPr lang="cs-CZ" dirty="0" err="1" smtClean="0"/>
              <a:t>bash</a:t>
            </a:r>
            <a:r>
              <a:rPr lang="cs-CZ" dirty="0" smtClean="0"/>
              <a:t> &amp; </a:t>
            </a:r>
            <a:r>
              <a:rPr lang="cs-CZ" dirty="0" err="1" smtClean="0"/>
              <a:t>linux</a:t>
            </a:r>
            <a:r>
              <a:rPr lang="cs-CZ" dirty="0" smtClean="0"/>
              <a:t>‘s </a:t>
            </a:r>
            <a:r>
              <a:rPr lang="cs-CZ" dirty="0" err="1" smtClean="0"/>
              <a:t>bin</a:t>
            </a:r>
            <a:r>
              <a:rPr lang="cs-CZ" dirty="0" smtClean="0"/>
              <a:t>-</a:t>
            </a:r>
            <a:r>
              <a:rPr lang="cs-CZ" dirty="0" err="1" smtClean="0"/>
              <a:t>utils</a:t>
            </a:r>
            <a:endParaRPr lang="cs-CZ" dirty="0" smtClean="0"/>
          </a:p>
          <a:p>
            <a:pPr lvl="1"/>
            <a:endParaRPr lang="cs-CZ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Postup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skript v </a:t>
            </a:r>
            <a:r>
              <a:rPr lang="cs-CZ" dirty="0" err="1" smtClean="0"/>
              <a:t>bashi</a:t>
            </a:r>
            <a:endParaRPr lang="cs-CZ" dirty="0" smtClean="0"/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odstranění duplicitních záznamů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odstranění nevhodných záznamů (špatná nebo chybějící informace)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výběr sloupců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zůstalo cca 74 000 záznamů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9E9D-D2A9-49E2-BC43-8EA1E521E67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Dobývání znalostí, MFF UK, 2008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Prostředky</a:t>
            </a:r>
          </a:p>
          <a:p>
            <a:pPr lvl="1"/>
            <a:r>
              <a:rPr lang="cs-CZ" dirty="0" smtClean="0"/>
              <a:t>analýza pomocí </a:t>
            </a:r>
            <a:r>
              <a:rPr lang="cs-CZ" dirty="0" err="1" smtClean="0"/>
              <a:t>toolboxu</a:t>
            </a:r>
            <a:r>
              <a:rPr lang="cs-CZ" dirty="0" smtClean="0"/>
              <a:t> pro neuronové sítě v </a:t>
            </a:r>
            <a:r>
              <a:rPr lang="cs-CZ" dirty="0" err="1" smtClean="0"/>
              <a:t>MATLABu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Postup</a:t>
            </a:r>
          </a:p>
          <a:p>
            <a:pPr lvl="1"/>
            <a:r>
              <a:rPr lang="cs-CZ" dirty="0" smtClean="0"/>
              <a:t>import dat (</a:t>
            </a:r>
            <a:r>
              <a:rPr lang="cs-CZ" i="1" dirty="0" err="1" smtClean="0"/>
              <a:t>csvimport</a:t>
            </a:r>
            <a:r>
              <a:rPr lang="cs-CZ" i="1" dirty="0" smtClean="0"/>
              <a:t>)</a:t>
            </a:r>
          </a:p>
          <a:p>
            <a:pPr lvl="1"/>
            <a:r>
              <a:rPr lang="cs-CZ" dirty="0" smtClean="0"/>
              <a:t>min-</a:t>
            </a:r>
            <a:r>
              <a:rPr lang="cs-CZ" dirty="0" err="1" smtClean="0"/>
              <a:t>max</a:t>
            </a:r>
            <a:r>
              <a:rPr lang="cs-CZ" dirty="0" smtClean="0"/>
              <a:t> normalizace (</a:t>
            </a:r>
            <a:r>
              <a:rPr lang="cs-CZ" i="1" dirty="0" err="1" smtClean="0"/>
              <a:t>mapminmax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neuronová síť s algoritmem zpětného učení z průvodce </a:t>
            </a:r>
            <a:r>
              <a:rPr lang="cs-CZ" i="1" dirty="0" err="1" smtClean="0"/>
              <a:t>nftool</a:t>
            </a:r>
            <a:endParaRPr lang="cs-CZ" dirty="0" smtClean="0"/>
          </a:p>
          <a:p>
            <a:pPr lvl="2"/>
            <a:r>
              <a:rPr lang="cs-CZ" dirty="0" smtClean="0"/>
              <a:t>několik sítí s různým počtem skrytých neuronů a různými rozloženími dat na </a:t>
            </a:r>
            <a:r>
              <a:rPr lang="cs-CZ" dirty="0" err="1" smtClean="0"/>
              <a:t>trénovací</a:t>
            </a:r>
            <a:r>
              <a:rPr lang="cs-CZ" dirty="0" smtClean="0"/>
              <a:t>, validační a testovací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9E9D-D2A9-49E2-BC43-8EA1E521E67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Dobývání znalostí, MFF UK, 2008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Přehled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všechny čtyři sítě dávaly srovnatelné výsledky</a:t>
            </a:r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Neuronové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9E9D-D2A9-49E2-BC43-8EA1E521E67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Dobývání znalostí, MFF UK, 2008</a:t>
            </a:r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00034" y="2143116"/>
          <a:ext cx="821537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62"/>
                <a:gridCol w="1415888"/>
                <a:gridCol w="2428892"/>
                <a:gridCol w="2000264"/>
                <a:gridCol w="200026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#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#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skrytých neuronů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Rozložení</a:t>
                      </a:r>
                      <a:r>
                        <a:rPr lang="cs-CZ" baseline="0" dirty="0" smtClean="0"/>
                        <a:t> dat (</a:t>
                      </a:r>
                      <a:r>
                        <a:rPr lang="cs-CZ" baseline="0" dirty="0" err="1" smtClean="0"/>
                        <a:t>tr</a:t>
                      </a:r>
                      <a:r>
                        <a:rPr lang="cs-CZ" baseline="0" dirty="0" smtClean="0"/>
                        <a:t>./val. /test.)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 </a:t>
                      </a:r>
                      <a:r>
                        <a:rPr lang="cs-CZ" dirty="0" err="1" smtClean="0"/>
                        <a:t>kvadr</a:t>
                      </a:r>
                      <a:r>
                        <a:rPr lang="cs-CZ" dirty="0" smtClean="0"/>
                        <a:t>. chyba při testu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Míra závislosti při testu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60%/20%/20%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0,00264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0,873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60%/20%/20%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0,00252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0,867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80%/10%/10%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0,00281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0,860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80%/10%/10%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0,00254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0,885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9E9D-D2A9-49E2-BC43-8EA1E521E67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učení čtvrté sítě</a:t>
            </a:r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57413" y="1799297"/>
            <a:ext cx="4829175" cy="388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Dobývání znalostí, MFF UK, 2008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9E9D-D2A9-49E2-BC43-8EA1E521E67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Zobrazení průměrného hodnocení a počtu shlédnutí videa do roviny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2048" y="1814513"/>
            <a:ext cx="4739904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neuronová síť s algoritmem zpětného učení se zdá být vhodným nástrojem pro analýzu dané závislosti</a:t>
            </a:r>
          </a:p>
          <a:p>
            <a:r>
              <a:rPr lang="cs-CZ" dirty="0" smtClean="0"/>
              <a:t>závislost sledovanosti na vstupních atributech existuje</a:t>
            </a:r>
          </a:p>
          <a:p>
            <a:r>
              <a:rPr lang="cs-CZ" dirty="0" smtClean="0"/>
              <a:t>z předchozího grafu je dobře vidět, že čím lepší hodnocení video má, tím spíše má šanci se stát jedním z těch, kteří mají vysokou sledovanost</a:t>
            </a:r>
          </a:p>
          <a:p>
            <a:r>
              <a:rPr lang="cs-CZ" dirty="0" smtClean="0"/>
              <a:t>sledovanost videa není závislá na vlastním obsahu, ale je závislá na jeho hodnocení, klíčových slovech a době, jak dlouho je již publikováno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výsledků 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9E9D-D2A9-49E2-BC43-8EA1E521E67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Dobývání znalostí, MFF UK, 2008</a:t>
            </a:r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589</TotalTime>
  <Words>519</Words>
  <Application>Microsoft Office PowerPoint</Application>
  <PresentationFormat>Předvádění na obrazovce (4:3)</PresentationFormat>
  <Paragraphs>114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Závislost sledovanosti videa na vybraných atributech</vt:lpstr>
      <vt:lpstr>Popis úlohy a cíl</vt:lpstr>
      <vt:lpstr>Získávání dat</vt:lpstr>
      <vt:lpstr>Příprava dat</vt:lpstr>
      <vt:lpstr>Analýza dat</vt:lpstr>
      <vt:lpstr>Neuronové sítě</vt:lpstr>
      <vt:lpstr>Průběh učení čtvrté sítě</vt:lpstr>
      <vt:lpstr>Zobrazení průměrného hodnocení a počtu shlédnutí videa do roviny</vt:lpstr>
      <vt:lpstr>Vyhodnocení výsledků I</vt:lpstr>
      <vt:lpstr>Vyhodnocení výsledků II</vt:lpstr>
    </vt:vector>
  </TitlesOfParts>
  <Company>:-)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Odhad sledovanosti v závislosti na popularitě</dc:title>
  <dc:creator>Slniecko</dc:creator>
  <cp:lastModifiedBy>Slniecko</cp:lastModifiedBy>
  <cp:revision>44</cp:revision>
  <dcterms:created xsi:type="dcterms:W3CDTF">2008-05-09T10:18:43Z</dcterms:created>
  <dcterms:modified xsi:type="dcterms:W3CDTF">2008-05-22T07:16:07Z</dcterms:modified>
</cp:coreProperties>
</file>